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75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8" autoAdjust="0"/>
    <p:restoredTop sz="94620" autoAdjust="0"/>
  </p:normalViewPr>
  <p:slideViewPr>
    <p:cSldViewPr>
      <p:cViewPr varScale="1">
        <p:scale>
          <a:sx n="18" d="100"/>
          <a:sy n="18" d="100"/>
        </p:scale>
        <p:origin x="288" y="1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D15A8-8E93-2543-A232-4D3DBB71A135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A6983-8DAC-A348-A0DB-D95377FD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0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5A6983-8DAC-A348-A0DB-D95377FD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jpeg"/><Relationship Id="rId1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51864"/>
            <a:ext cx="14000707" cy="5935414"/>
            <a:chOff x="0" y="0"/>
            <a:chExt cx="18667610" cy="7913885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17080621" cy="12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25"/>
                </a:lnSpc>
              </a:pPr>
              <a:r>
                <a:rPr lang="en-US" sz="3300" b="1" i="0" spc="330">
                  <a:solidFill>
                    <a:srgbClr val="FFFFFF"/>
                  </a:solidFill>
                  <a:latin typeface="Open Sans"/>
                </a:rPr>
                <a:t>RIGA BUSINESS SCHOOL</a:t>
              </a:r>
            </a:p>
            <a:p>
              <a:pPr>
                <a:lnSpc>
                  <a:spcPts val="3728"/>
                </a:lnSpc>
              </a:pPr>
              <a:r>
                <a:rPr lang="en-US" sz="3300" b="1" i="0" spc="330">
                  <a:solidFill>
                    <a:srgbClr val="FFFFFF"/>
                  </a:solidFill>
                  <a:latin typeface="Open Sans"/>
                </a:rPr>
                <a:t>FIRST YEAR SEMINAR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92923"/>
              <a:ext cx="18667610" cy="408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89"/>
                </a:lnSpc>
              </a:pPr>
              <a:r>
                <a:rPr lang="en-US" sz="13000" b="1" i="0" spc="-260">
                  <a:solidFill>
                    <a:srgbClr val="FFFFFF"/>
                  </a:solidFill>
                  <a:latin typeface="Open Sans"/>
                </a:rPr>
                <a:t>Team MBGA</a:t>
              </a:r>
            </a:p>
            <a:p>
              <a:pPr>
                <a:lnSpc>
                  <a:spcPts val="9888"/>
                </a:lnSpc>
              </a:pPr>
              <a:r>
                <a:rPr lang="en-US" sz="9600" b="1" i="0" spc="-192">
                  <a:solidFill>
                    <a:srgbClr val="FFFFFF"/>
                  </a:solidFill>
                  <a:latin typeface="Open Sans"/>
                </a:rPr>
                <a:t>Final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23846"/>
              <a:ext cx="1708062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b="0" i="0" spc="179">
                  <a:solidFill>
                    <a:srgbClr val="FFFFFF"/>
                  </a:solidFill>
                  <a:latin typeface="Open Sans"/>
                </a:rPr>
                <a:t>11.12.2019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7682095"/>
              <a:ext cx="2979261" cy="23179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80444" y="0"/>
            <a:ext cx="5007556" cy="138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5725" y="-141695"/>
            <a:ext cx="18657444" cy="541704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110062" y="1432299"/>
            <a:ext cx="160678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i="0" spc="210">
                <a:solidFill>
                  <a:srgbClr val="FFFFFF"/>
                </a:solidFill>
                <a:latin typeface="Open Sans"/>
              </a:rPr>
              <a:t>Test of the Solution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2E294-AB34-474F-BE31-702C5844F549}"/>
              </a:ext>
            </a:extLst>
          </p:cNvPr>
          <p:cNvGrpSpPr/>
          <p:nvPr/>
        </p:nvGrpSpPr>
        <p:grpSpPr>
          <a:xfrm>
            <a:off x="6704753" y="3952380"/>
            <a:ext cx="4913553" cy="3651772"/>
            <a:chOff x="6704753" y="3952380"/>
            <a:chExt cx="4913553" cy="3651772"/>
          </a:xfrm>
        </p:grpSpPr>
        <p:sp>
          <p:nvSpPr>
            <p:cNvPr id="4" name="TextBox 4"/>
            <p:cNvSpPr txBox="1"/>
            <p:nvPr/>
          </p:nvSpPr>
          <p:spPr>
            <a:xfrm>
              <a:off x="6747687" y="7005982"/>
              <a:ext cx="4870619" cy="598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VOTING PROCESS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7708" r="7708"/>
            <a:stretch>
              <a:fillRect/>
            </a:stretch>
          </p:blipFill>
          <p:spPr>
            <a:xfrm>
              <a:off x="6704753" y="3952380"/>
              <a:ext cx="4878495" cy="264593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4624DC-B6A1-FE40-8494-9099F5948D13}"/>
              </a:ext>
            </a:extLst>
          </p:cNvPr>
          <p:cNvGrpSpPr/>
          <p:nvPr/>
        </p:nvGrpSpPr>
        <p:grpSpPr>
          <a:xfrm>
            <a:off x="12380805" y="3952380"/>
            <a:ext cx="4878495" cy="4280422"/>
            <a:chOff x="12380805" y="3952380"/>
            <a:chExt cx="4878495" cy="4280422"/>
          </a:xfrm>
        </p:grpSpPr>
        <p:sp>
          <p:nvSpPr>
            <p:cNvPr id="6" name="TextBox 6"/>
            <p:cNvSpPr txBox="1"/>
            <p:nvPr/>
          </p:nvSpPr>
          <p:spPr>
            <a:xfrm>
              <a:off x="12384743" y="7005982"/>
              <a:ext cx="4870619" cy="1226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 dirty="0">
                  <a:solidFill>
                    <a:srgbClr val="000000"/>
                  </a:solidFill>
                  <a:latin typeface="Open Sans"/>
                </a:rPr>
                <a:t>ANALYSIS OF THE RESULTS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9297" b="9297"/>
            <a:stretch>
              <a:fillRect/>
            </a:stretch>
          </p:blipFill>
          <p:spPr>
            <a:xfrm>
              <a:off x="12380805" y="3952380"/>
              <a:ext cx="4878495" cy="264593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7F3160-13B3-094C-92B6-5FDF96B21B48}"/>
              </a:ext>
            </a:extLst>
          </p:cNvPr>
          <p:cNvGrpSpPr/>
          <p:nvPr/>
        </p:nvGrpSpPr>
        <p:grpSpPr>
          <a:xfrm>
            <a:off x="599187" y="3952380"/>
            <a:ext cx="5737520" cy="4875390"/>
            <a:chOff x="599187" y="3952380"/>
            <a:chExt cx="5737520" cy="4875390"/>
          </a:xfrm>
        </p:grpSpPr>
        <p:grpSp>
          <p:nvGrpSpPr>
            <p:cNvPr id="8" name="Group 8"/>
            <p:cNvGrpSpPr/>
            <p:nvPr/>
          </p:nvGrpSpPr>
          <p:grpSpPr>
            <a:xfrm>
              <a:off x="599187" y="7101232"/>
              <a:ext cx="5737520" cy="1726538"/>
              <a:chOff x="0" y="0"/>
              <a:chExt cx="7650027" cy="230205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0" y="-95250"/>
                <a:ext cx="7650027" cy="160401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50"/>
                  </a:lnSpc>
                </a:pPr>
                <a:r>
                  <a:rPr lang="en-US" sz="3300" b="0" i="0" spc="429">
                    <a:solidFill>
                      <a:srgbClr val="000000"/>
                    </a:solidFill>
                    <a:latin typeface="Open Sans"/>
                  </a:rPr>
                  <a:t>HOW WEBSITE WORKS ON DIFFERENT DEVICES 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730551"/>
                <a:ext cx="7650027" cy="5715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50"/>
                  </a:lnSpc>
                </a:pPr>
                <a:endParaRPr/>
              </a:p>
            </p:txBody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1789" b="1789"/>
            <a:stretch>
              <a:fillRect/>
            </a:stretch>
          </p:blipFill>
          <p:spPr>
            <a:xfrm>
              <a:off x="1028700" y="3952380"/>
              <a:ext cx="4878495" cy="26459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04629" y="1028700"/>
            <a:ext cx="7054671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 b="1" i="0" spc="192">
                <a:solidFill>
                  <a:srgbClr val="FFFFFF"/>
                </a:solidFill>
                <a:latin typeface="Open Sans"/>
              </a:rPr>
              <a:t>How Iterations Helped Us?</a:t>
            </a:r>
            <a:r>
              <a:rPr lang="en-US" sz="6400" b="0" i="0" spc="192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766160"/>
            <a:ext cx="7626173" cy="4492140"/>
            <a:chOff x="0" y="0"/>
            <a:chExt cx="10168231" cy="598952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16823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80030"/>
              <a:ext cx="10168231" cy="4809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 b="0" i="0" spc="32">
                  <a:solidFill>
                    <a:srgbClr val="FFFFFF"/>
                  </a:solidFill>
                  <a:latin typeface="Open Sans"/>
                </a:rPr>
                <a:t>They helped to increase the performance working towards the project and not to change the focus from work to something else inadvertently. Moreover, they helped us to structurize working process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40000"/>
          </a:blip>
          <a:srcRect l="43020" t="55519" b="5674"/>
          <a:stretch>
            <a:fillRect/>
          </a:stretch>
        </p:blipFill>
        <p:spPr>
          <a:xfrm>
            <a:off x="-172531" y="-291210"/>
            <a:ext cx="8827401" cy="450891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1025953" y="6983583"/>
            <a:ext cx="8377685" cy="3680126"/>
          </a:xfrm>
          <a:prstGeom prst="rect">
            <a:avLst/>
          </a:prstGeom>
          <a:solidFill>
            <a:srgbClr val="000000">
              <a:alpha val="49803"/>
            </a:srgb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l="17995" t="20994" r="16896" b="34323"/>
          <a:stretch>
            <a:fillRect/>
          </a:stretch>
        </p:blipFill>
        <p:spPr>
          <a:xfrm>
            <a:off x="11388815" y="7273140"/>
            <a:ext cx="7148592" cy="326855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909554" y="1999054"/>
            <a:ext cx="2234446" cy="173843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0155CB-7A04-4866-A512-0718DB959128}"/>
              </a:ext>
            </a:extLst>
          </p:cNvPr>
          <p:cNvCxnSpPr/>
          <p:nvPr/>
        </p:nvCxnSpPr>
        <p:spPr>
          <a:xfrm>
            <a:off x="159799" y="9294921"/>
            <a:ext cx="17537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589EA1-4F7B-4CCF-9943-4019F7B915AA}"/>
              </a:ext>
            </a:extLst>
          </p:cNvPr>
          <p:cNvCxnSpPr>
            <a:cxnSpLocks/>
          </p:cNvCxnSpPr>
          <p:nvPr/>
        </p:nvCxnSpPr>
        <p:spPr>
          <a:xfrm flipV="1">
            <a:off x="603681" y="452762"/>
            <a:ext cx="0" cy="9297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75FD8D-4CCD-4022-8D8C-8519ED677FAA}"/>
              </a:ext>
            </a:extLst>
          </p:cNvPr>
          <p:cNvCxnSpPr>
            <a:cxnSpLocks/>
          </p:cNvCxnSpPr>
          <p:nvPr/>
        </p:nvCxnSpPr>
        <p:spPr>
          <a:xfrm>
            <a:off x="603682" y="8562513"/>
            <a:ext cx="17799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5E51F-75D9-4B94-B780-8523BEB2CE2A}"/>
              </a:ext>
            </a:extLst>
          </p:cNvPr>
          <p:cNvCxnSpPr>
            <a:cxnSpLocks/>
          </p:cNvCxnSpPr>
          <p:nvPr/>
        </p:nvCxnSpPr>
        <p:spPr>
          <a:xfrm>
            <a:off x="3147163" y="7225539"/>
            <a:ext cx="131189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1D6CEE-8602-46DB-91BE-E3D902AEED73}"/>
              </a:ext>
            </a:extLst>
          </p:cNvPr>
          <p:cNvSpPr txBox="1"/>
          <p:nvPr/>
        </p:nvSpPr>
        <p:spPr>
          <a:xfrm>
            <a:off x="1902062" y="8625548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20.09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A62525-F946-48CA-9BD7-7EBAC9DF5979}"/>
              </a:ext>
            </a:extLst>
          </p:cNvPr>
          <p:cNvSpPr txBox="1"/>
          <p:nvPr/>
        </p:nvSpPr>
        <p:spPr>
          <a:xfrm>
            <a:off x="603681" y="7503327"/>
            <a:ext cx="589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Formulating a problem, solution and determining main stakeholders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1C57A-41EC-421E-8368-786490670602}"/>
              </a:ext>
            </a:extLst>
          </p:cNvPr>
          <p:cNvSpPr txBox="1"/>
          <p:nvPr/>
        </p:nvSpPr>
        <p:spPr>
          <a:xfrm>
            <a:off x="16645638" y="9519071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11.12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3B3FB2-99C0-47A2-8DFE-153BFA7D04CB}"/>
              </a:ext>
            </a:extLst>
          </p:cNvPr>
          <p:cNvCxnSpPr>
            <a:cxnSpLocks/>
          </p:cNvCxnSpPr>
          <p:nvPr/>
        </p:nvCxnSpPr>
        <p:spPr>
          <a:xfrm>
            <a:off x="15502636" y="5812131"/>
            <a:ext cx="16623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E7B5DA-59F8-40C2-BABF-722B1AC065C9}"/>
              </a:ext>
            </a:extLst>
          </p:cNvPr>
          <p:cNvSpPr txBox="1"/>
          <p:nvPr/>
        </p:nvSpPr>
        <p:spPr>
          <a:xfrm>
            <a:off x="15295126" y="3953020"/>
            <a:ext cx="3111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Formulating and sending a full description of the project to Bauska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8D28D2-D619-4F1E-9BEE-24F8A75C6682}"/>
              </a:ext>
            </a:extLst>
          </p:cNvPr>
          <p:cNvCxnSpPr>
            <a:cxnSpLocks/>
          </p:cNvCxnSpPr>
          <p:nvPr/>
        </p:nvCxnSpPr>
        <p:spPr>
          <a:xfrm>
            <a:off x="8313966" y="7065742"/>
            <a:ext cx="0" cy="30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354427-3F61-4B2F-8CAA-40891B7C61C1}"/>
              </a:ext>
            </a:extLst>
          </p:cNvPr>
          <p:cNvSpPr txBox="1"/>
          <p:nvPr/>
        </p:nvSpPr>
        <p:spPr>
          <a:xfrm>
            <a:off x="5277804" y="6248873"/>
            <a:ext cx="185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Front-End developing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A54F9-632C-4180-A670-C9B0E805FEC1}"/>
              </a:ext>
            </a:extLst>
          </p:cNvPr>
          <p:cNvSpPr txBox="1"/>
          <p:nvPr/>
        </p:nvSpPr>
        <p:spPr>
          <a:xfrm>
            <a:off x="8384999" y="6236141"/>
            <a:ext cx="197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Back-End developing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58C532-416E-41F2-B739-E87B5712B95D}"/>
              </a:ext>
            </a:extLst>
          </p:cNvPr>
          <p:cNvCxnSpPr>
            <a:cxnSpLocks/>
          </p:cNvCxnSpPr>
          <p:nvPr/>
        </p:nvCxnSpPr>
        <p:spPr>
          <a:xfrm>
            <a:off x="5080275" y="7063012"/>
            <a:ext cx="0" cy="30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5D3B95-8EB7-4707-B705-83015BCD26FB}"/>
              </a:ext>
            </a:extLst>
          </p:cNvPr>
          <p:cNvSpPr txBox="1"/>
          <p:nvPr/>
        </p:nvSpPr>
        <p:spPr>
          <a:xfrm>
            <a:off x="3229281" y="6651639"/>
            <a:ext cx="18509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Designing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8D1C4B-7B55-46AF-95D9-9721AAA6CF63}"/>
              </a:ext>
            </a:extLst>
          </p:cNvPr>
          <p:cNvCxnSpPr>
            <a:cxnSpLocks/>
          </p:cNvCxnSpPr>
          <p:nvPr/>
        </p:nvCxnSpPr>
        <p:spPr>
          <a:xfrm>
            <a:off x="14366301" y="7063012"/>
            <a:ext cx="0" cy="30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AF0181D-1AA2-4E4B-87C0-7CFF3687D419}"/>
              </a:ext>
            </a:extLst>
          </p:cNvPr>
          <p:cNvSpPr txBox="1"/>
          <p:nvPr/>
        </p:nvSpPr>
        <p:spPr>
          <a:xfrm>
            <a:off x="14426225" y="6643769"/>
            <a:ext cx="14781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F6A8050-D1C2-4C43-B220-BB81449ACAAA}"/>
              </a:ext>
            </a:extLst>
          </p:cNvPr>
          <p:cNvCxnSpPr>
            <a:cxnSpLocks/>
          </p:cNvCxnSpPr>
          <p:nvPr/>
        </p:nvCxnSpPr>
        <p:spPr>
          <a:xfrm>
            <a:off x="12912599" y="7063012"/>
            <a:ext cx="0" cy="30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66D5C-C6CC-4524-A8C0-08BBCBDDCDBF}"/>
              </a:ext>
            </a:extLst>
          </p:cNvPr>
          <p:cNvSpPr txBox="1"/>
          <p:nvPr/>
        </p:nvSpPr>
        <p:spPr>
          <a:xfrm>
            <a:off x="12888185" y="5860448"/>
            <a:ext cx="14781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Filling with the content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D6AA09-0BB6-41C1-8A88-16710B71EA2B}"/>
              </a:ext>
            </a:extLst>
          </p:cNvPr>
          <p:cNvCxnSpPr>
            <a:cxnSpLocks/>
          </p:cNvCxnSpPr>
          <p:nvPr/>
        </p:nvCxnSpPr>
        <p:spPr>
          <a:xfrm>
            <a:off x="2334855" y="6236141"/>
            <a:ext cx="894426" cy="127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7ADA2D-2EE1-4745-9635-439CA8F04FE6}"/>
              </a:ext>
            </a:extLst>
          </p:cNvPr>
          <p:cNvSpPr txBox="1"/>
          <p:nvPr/>
        </p:nvSpPr>
        <p:spPr>
          <a:xfrm>
            <a:off x="2081892" y="3137735"/>
            <a:ext cx="20573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Visit Bauska and reach stakeholders and receive a feedback about the project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120995-1E1A-486E-83C5-867E573DB9CD}"/>
              </a:ext>
            </a:extLst>
          </p:cNvPr>
          <p:cNvCxnSpPr>
            <a:cxnSpLocks/>
          </p:cNvCxnSpPr>
          <p:nvPr/>
        </p:nvCxnSpPr>
        <p:spPr>
          <a:xfrm>
            <a:off x="4364456" y="5860448"/>
            <a:ext cx="14316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3389620-0460-40B9-8CD6-B436F0684844}"/>
              </a:ext>
            </a:extLst>
          </p:cNvPr>
          <p:cNvSpPr txBox="1"/>
          <p:nvPr/>
        </p:nvSpPr>
        <p:spPr>
          <a:xfrm>
            <a:off x="4214700" y="3160142"/>
            <a:ext cx="2283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Ensure from regional dev dep that prize will be provided to the winner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0C2AB0-8927-4669-8C7C-09D6068DCA22}"/>
              </a:ext>
            </a:extLst>
          </p:cNvPr>
          <p:cNvCxnSpPr/>
          <p:nvPr/>
        </p:nvCxnSpPr>
        <p:spPr>
          <a:xfrm>
            <a:off x="146483" y="747944"/>
            <a:ext cx="17537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7E6E7E-2D89-4DED-AFD3-DE3964148B3F}"/>
              </a:ext>
            </a:extLst>
          </p:cNvPr>
          <p:cNvSpPr txBox="1"/>
          <p:nvPr/>
        </p:nvSpPr>
        <p:spPr>
          <a:xfrm>
            <a:off x="15165285" y="5806808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8.12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980688-794C-43B4-8D5B-FF4F47E32E99}"/>
              </a:ext>
            </a:extLst>
          </p:cNvPr>
          <p:cNvCxnSpPr>
            <a:cxnSpLocks/>
          </p:cNvCxnSpPr>
          <p:nvPr/>
        </p:nvCxnSpPr>
        <p:spPr>
          <a:xfrm>
            <a:off x="5352092" y="2680023"/>
            <a:ext cx="85103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0AB482A-6B67-4F48-96A8-3A15CD341F99}"/>
              </a:ext>
            </a:extLst>
          </p:cNvPr>
          <p:cNvSpPr txBox="1"/>
          <p:nvPr/>
        </p:nvSpPr>
        <p:spPr>
          <a:xfrm>
            <a:off x="5277804" y="787832"/>
            <a:ext cx="4669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Ensure from </a:t>
            </a:r>
            <a:r>
              <a:rPr lang="en-US" sz="2700" dirty="0" err="1"/>
              <a:t>Ieva</a:t>
            </a:r>
            <a:r>
              <a:rPr lang="en-US" sz="2700" dirty="0"/>
              <a:t> that promotion of the platform will be provided and channels of promotion they will use for it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46BAD6-0E3D-4FD2-98A1-B393C389F75E}"/>
              </a:ext>
            </a:extLst>
          </p:cNvPr>
          <p:cNvCxnSpPr>
            <a:cxnSpLocks/>
          </p:cNvCxnSpPr>
          <p:nvPr/>
        </p:nvCxnSpPr>
        <p:spPr>
          <a:xfrm>
            <a:off x="5352092" y="2680023"/>
            <a:ext cx="22177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2783A1-5F53-4F79-889A-6A9CCDAB316C}"/>
              </a:ext>
            </a:extLst>
          </p:cNvPr>
          <p:cNvSpPr txBox="1"/>
          <p:nvPr/>
        </p:nvSpPr>
        <p:spPr>
          <a:xfrm>
            <a:off x="11991540" y="851758"/>
            <a:ext cx="2900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Ask </a:t>
            </a:r>
            <a:r>
              <a:rPr lang="en-US" sz="2700" dirty="0" err="1"/>
              <a:t>Ieva</a:t>
            </a:r>
            <a:r>
              <a:rPr lang="en-US" sz="2700" dirty="0"/>
              <a:t> for spreading through PR department surveys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75A15B8-042E-4FA4-823F-12F4B8BB2CB0}"/>
              </a:ext>
            </a:extLst>
          </p:cNvPr>
          <p:cNvCxnSpPr>
            <a:cxnSpLocks/>
          </p:cNvCxnSpPr>
          <p:nvPr/>
        </p:nvCxnSpPr>
        <p:spPr>
          <a:xfrm>
            <a:off x="11991540" y="2588326"/>
            <a:ext cx="0" cy="30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5C190F-58A6-49AE-AEA4-94922E0F04D4}"/>
              </a:ext>
            </a:extLst>
          </p:cNvPr>
          <p:cNvSpPr txBox="1"/>
          <p:nvPr/>
        </p:nvSpPr>
        <p:spPr>
          <a:xfrm>
            <a:off x="11612021" y="2809608"/>
            <a:ext cx="9265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26.11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FCBE14-02F9-4493-ADE1-72BD8EF58784}"/>
              </a:ext>
            </a:extLst>
          </p:cNvPr>
          <p:cNvSpPr txBox="1"/>
          <p:nvPr/>
        </p:nvSpPr>
        <p:spPr>
          <a:xfrm>
            <a:off x="12449342" y="7463828"/>
            <a:ext cx="9265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30.11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8C2C5F-E9F5-45DD-9518-6DDAB1EE8FFF}"/>
              </a:ext>
            </a:extLst>
          </p:cNvPr>
          <p:cNvCxnSpPr>
            <a:cxnSpLocks/>
          </p:cNvCxnSpPr>
          <p:nvPr/>
        </p:nvCxnSpPr>
        <p:spPr>
          <a:xfrm>
            <a:off x="13926857" y="3888734"/>
            <a:ext cx="3424529" cy="23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ADF572C-19BC-4E2A-B0A2-504BFCDEE7E4}"/>
              </a:ext>
            </a:extLst>
          </p:cNvPr>
          <p:cNvSpPr txBox="1"/>
          <p:nvPr/>
        </p:nvSpPr>
        <p:spPr>
          <a:xfrm>
            <a:off x="14695837" y="852737"/>
            <a:ext cx="321477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Discuss details with architects and give contacts of Bauska gov in order to let them ensuring technical issues with them directly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C2F9C8D-148E-47D7-9074-618C5F9EDE7F}"/>
              </a:ext>
            </a:extLst>
          </p:cNvPr>
          <p:cNvCxnSpPr>
            <a:cxnSpLocks/>
          </p:cNvCxnSpPr>
          <p:nvPr/>
        </p:nvCxnSpPr>
        <p:spPr>
          <a:xfrm>
            <a:off x="12921504" y="4930849"/>
            <a:ext cx="1999125" cy="31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C89ADF0-9F7F-4D67-B385-6DA28E71F914}"/>
              </a:ext>
            </a:extLst>
          </p:cNvPr>
          <p:cNvSpPr txBox="1"/>
          <p:nvPr/>
        </p:nvSpPr>
        <p:spPr>
          <a:xfrm>
            <a:off x="13134533" y="3956357"/>
            <a:ext cx="1757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Meet with architects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AD387-0197-455E-A28D-2C079BDEB249}"/>
              </a:ext>
            </a:extLst>
          </p:cNvPr>
          <p:cNvSpPr txBox="1"/>
          <p:nvPr/>
        </p:nvSpPr>
        <p:spPr>
          <a:xfrm>
            <a:off x="13627242" y="3404001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4.12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70607A-AC9B-40A5-8132-C9CC0ADB77E6}"/>
              </a:ext>
            </a:extLst>
          </p:cNvPr>
          <p:cNvSpPr txBox="1"/>
          <p:nvPr/>
        </p:nvSpPr>
        <p:spPr>
          <a:xfrm>
            <a:off x="12538535" y="4424396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2.12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4EFF50-CD4F-4421-B005-C1006F903DEE}"/>
              </a:ext>
            </a:extLst>
          </p:cNvPr>
          <p:cNvSpPr txBox="1"/>
          <p:nvPr/>
        </p:nvSpPr>
        <p:spPr>
          <a:xfrm>
            <a:off x="1859883" y="6259223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20.09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ABB9FA-6A58-42DC-97F7-C6FF02DBBCA1}"/>
              </a:ext>
            </a:extLst>
          </p:cNvPr>
          <p:cNvSpPr txBox="1"/>
          <p:nvPr/>
        </p:nvSpPr>
        <p:spPr>
          <a:xfrm>
            <a:off x="13969035" y="7463828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20.09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0243CC-FBE2-40B6-97D0-4F825C861E4E}"/>
              </a:ext>
            </a:extLst>
          </p:cNvPr>
          <p:cNvSpPr txBox="1"/>
          <p:nvPr/>
        </p:nvSpPr>
        <p:spPr>
          <a:xfrm>
            <a:off x="7876719" y="7394156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1.11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4F635A-0BBF-400E-A76E-A664CF9006AF}"/>
              </a:ext>
            </a:extLst>
          </p:cNvPr>
          <p:cNvSpPr txBox="1"/>
          <p:nvPr/>
        </p:nvSpPr>
        <p:spPr>
          <a:xfrm>
            <a:off x="4641923" y="7273856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10. 10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7DC008-24C4-40DA-82CF-B0A5849B03B4}"/>
              </a:ext>
            </a:extLst>
          </p:cNvPr>
          <p:cNvSpPr txBox="1"/>
          <p:nvPr/>
        </p:nvSpPr>
        <p:spPr>
          <a:xfrm>
            <a:off x="4963271" y="2717898"/>
            <a:ext cx="103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highlight>
                  <a:srgbClr val="FFFF00"/>
                </a:highlight>
              </a:rPr>
              <a:t>15.10</a:t>
            </a:r>
          </a:p>
        </p:txBody>
      </p:sp>
    </p:spTree>
    <p:extLst>
      <p:ext uri="{BB962C8B-B14F-4D97-AF65-F5344CB8AC3E}">
        <p14:creationId xmlns:p14="http://schemas.microsoft.com/office/powerpoint/2010/main" val="18435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l="19822" r="32882"/>
          <a:stretch>
            <a:fillRect/>
          </a:stretch>
        </p:blipFill>
        <p:spPr>
          <a:xfrm>
            <a:off x="10387177" y="-525728"/>
            <a:ext cx="8281823" cy="1133845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269954" y="4969657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991280"/>
            <a:ext cx="7054671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0" i="0" spc="30">
                <a:solidFill>
                  <a:srgbClr val="FFFFFF"/>
                </a:solidFill>
                <a:latin typeface="Open Sans"/>
              </a:rPr>
              <a:t>The website is designed to provide residents of Bauska with the opportunity to vote for an installations that will be installed in the old city.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19175"/>
            <a:ext cx="705467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7000" b="1" i="0" spc="210">
                <a:solidFill>
                  <a:srgbClr val="FFFFFF"/>
                </a:solidFill>
                <a:latin typeface="Open Sans"/>
              </a:rPr>
              <a:t>Our Website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291093"/>
            <a:ext cx="705467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b="0" i="0" spc="30">
                <a:solidFill>
                  <a:srgbClr val="FFFFFF"/>
                </a:solidFill>
                <a:latin typeface="Open Sans"/>
              </a:rPr>
              <a:t>Local residents voting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b="0" i="0" spc="30">
                <a:solidFill>
                  <a:srgbClr val="FFFFFF"/>
                </a:solidFill>
                <a:latin typeface="Open Sans"/>
              </a:rPr>
              <a:t>5 projects</a:t>
            </a:r>
          </a:p>
          <a:p>
            <a:pPr marL="495300" lvl="1" indent="-247650" algn="l">
              <a:lnSpc>
                <a:spcPts val="4500"/>
              </a:lnSpc>
              <a:buFont typeface="Arial"/>
              <a:buChar char="•"/>
            </a:pPr>
            <a:r>
              <a:rPr lang="en-US" sz="3000" b="0" i="0" spc="30">
                <a:solidFill>
                  <a:srgbClr val="FFFFFF"/>
                </a:solidFill>
                <a:latin typeface="Open Sans"/>
              </a:rPr>
              <a:t>One vote per person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64708" cy="10382247"/>
            <a:chOff x="0" y="0"/>
            <a:chExt cx="24886277" cy="138429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3000"/>
            </a:blip>
            <a:srcRect l="587" t="736" r="3202" b="3726"/>
            <a:stretch>
              <a:fillRect/>
            </a:stretch>
          </p:blipFill>
          <p:spPr>
            <a:xfrm>
              <a:off x="0" y="0"/>
              <a:ext cx="12443139" cy="1384299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93000"/>
            </a:blip>
            <a:srcRect t="2930" r="1839"/>
            <a:stretch>
              <a:fillRect/>
            </a:stretch>
          </p:blipFill>
          <p:spPr>
            <a:xfrm>
              <a:off x="12443139" y="0"/>
              <a:ext cx="12443139" cy="692149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93000"/>
            </a:blip>
            <a:srcRect t="509" b="509"/>
            <a:stretch>
              <a:fillRect/>
            </a:stretch>
          </p:blipFill>
          <p:spPr>
            <a:xfrm>
              <a:off x="12443139" y="6921498"/>
              <a:ext cx="12443139" cy="69214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66006-FE2A-4B03-AFEC-6DCC70B6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F73863-E5CC-42A4-91D6-C2FDA4A1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A8EFB-6EF3-4FB8-B40B-91689D8B7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7BF8-FFE5-4ABA-8D86-95CA9C1A0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42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2543" y="1352550"/>
            <a:ext cx="15062914" cy="75819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5729684" y="2202715"/>
            <a:ext cx="18915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7527571" y="4184094"/>
            <a:ext cx="3232858" cy="2636520"/>
            <a:chOff x="0" y="0"/>
            <a:chExt cx="4310477" cy="351536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1779" y="0"/>
              <a:ext cx="2026920" cy="202692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2749550"/>
              <a:ext cx="4310477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FACEBOOK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15578" y="4184094"/>
            <a:ext cx="3232858" cy="2636520"/>
            <a:chOff x="0" y="0"/>
            <a:chExt cx="4310477" cy="351536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41779" y="0"/>
              <a:ext cx="2026920" cy="202692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0" y="2749550"/>
              <a:ext cx="4310477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WEBSITE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39564" y="4184094"/>
            <a:ext cx="3232858" cy="2636520"/>
            <a:chOff x="0" y="0"/>
            <a:chExt cx="4310477" cy="351536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41779" y="0"/>
              <a:ext cx="2026920" cy="202692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2749550"/>
              <a:ext cx="4310477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INSTAGRAM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666770" y="7910442"/>
            <a:ext cx="18915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4" name="Group 14"/>
          <p:cNvGrpSpPr/>
          <p:nvPr/>
        </p:nvGrpSpPr>
        <p:grpSpPr>
          <a:xfrm>
            <a:off x="5074057" y="4434294"/>
            <a:ext cx="1068060" cy="106806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03691" y="4040008"/>
            <a:ext cx="1856631" cy="185663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915578" y="2107465"/>
            <a:ext cx="10456845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500" b="0" i="0" spc="65">
                <a:solidFill>
                  <a:srgbClr val="000000"/>
                </a:solidFill>
                <a:latin typeface="Open Sans"/>
              </a:rPr>
              <a:t>Social Media Links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795399" y="2156735"/>
            <a:ext cx="146972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i="0" spc="210" dirty="0">
                <a:solidFill>
                  <a:srgbClr val="FFFFFF"/>
                </a:solidFill>
                <a:latin typeface="Open Sans"/>
              </a:rPr>
              <a:t>Future of the Solution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2651442" y="4513255"/>
            <a:ext cx="12985115" cy="8691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7302730" y="4368367"/>
            <a:ext cx="3682540" cy="2535788"/>
            <a:chOff x="0" y="0"/>
            <a:chExt cx="4910053" cy="3381051"/>
          </a:xfrm>
        </p:grpSpPr>
        <p:sp>
          <p:nvSpPr>
            <p:cNvPr id="6" name="TextBox 6"/>
            <p:cNvSpPr txBox="1"/>
            <p:nvPr/>
          </p:nvSpPr>
          <p:spPr>
            <a:xfrm>
              <a:off x="0" y="1342066"/>
              <a:ext cx="4910053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RECEIVE RESULTS AND ANNOUNCE THEM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51442" y="4368367"/>
            <a:ext cx="3682540" cy="2011913"/>
            <a:chOff x="0" y="0"/>
            <a:chExt cx="4910053" cy="2682551"/>
          </a:xfrm>
        </p:grpSpPr>
        <p:sp>
          <p:nvSpPr>
            <p:cNvPr id="9" name="TextBox 9"/>
            <p:cNvSpPr txBox="1"/>
            <p:nvPr/>
          </p:nvSpPr>
          <p:spPr>
            <a:xfrm>
              <a:off x="0" y="1342066"/>
              <a:ext cx="4910053" cy="134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START THE COMPETITION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54018" y="4368367"/>
            <a:ext cx="3682540" cy="2535788"/>
            <a:chOff x="0" y="0"/>
            <a:chExt cx="4910053" cy="33810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42066"/>
              <a:ext cx="4910053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ADD REAL PROJECTS TO THE WEBPAGE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795399" y="2156735"/>
            <a:ext cx="146972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i="0" spc="210" dirty="0">
                <a:solidFill>
                  <a:srgbClr val="FFFFFF"/>
                </a:solidFill>
                <a:latin typeface="Open Sans"/>
              </a:rPr>
              <a:t>Future of the Solution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2651442" y="4513255"/>
            <a:ext cx="12985115" cy="8691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7302730" y="4368367"/>
            <a:ext cx="3682540" cy="1488038"/>
            <a:chOff x="0" y="0"/>
            <a:chExt cx="4910053" cy="1984051"/>
          </a:xfrm>
        </p:grpSpPr>
        <p:sp>
          <p:nvSpPr>
            <p:cNvPr id="6" name="TextBox 6"/>
            <p:cNvSpPr txBox="1"/>
            <p:nvPr/>
          </p:nvSpPr>
          <p:spPr>
            <a:xfrm>
              <a:off x="0" y="1342066"/>
              <a:ext cx="4910053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FINISH VOTING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51442" y="4368367"/>
            <a:ext cx="3682540" cy="1488038"/>
            <a:chOff x="0" y="0"/>
            <a:chExt cx="4910053" cy="1984051"/>
          </a:xfrm>
        </p:grpSpPr>
        <p:sp>
          <p:nvSpPr>
            <p:cNvPr id="9" name="TextBox 9"/>
            <p:cNvSpPr txBox="1"/>
            <p:nvPr/>
          </p:nvSpPr>
          <p:spPr>
            <a:xfrm>
              <a:off x="0" y="1342066"/>
              <a:ext cx="4910053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START VOTING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54018" y="4368367"/>
            <a:ext cx="3682540" cy="2011913"/>
            <a:chOff x="0" y="0"/>
            <a:chExt cx="4910053" cy="26825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42066"/>
              <a:ext cx="4910053" cy="134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0" i="0" spc="364">
                  <a:solidFill>
                    <a:srgbClr val="FFFFFF"/>
                  </a:solidFill>
                  <a:latin typeface="Open Sans"/>
                </a:rPr>
                <a:t>START CONSTRUCTION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2163134" y="0"/>
              <a:ext cx="583784" cy="502247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t="184" b="184"/>
          <a:stretch>
            <a:fillRect/>
          </a:stretch>
        </p:blipFill>
        <p:spPr>
          <a:xfrm>
            <a:off x="10142300" y="-266964"/>
            <a:ext cx="8145700" cy="108209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394379" y="2654584"/>
            <a:ext cx="5641543" cy="4977832"/>
            <a:chOff x="0" y="0"/>
            <a:chExt cx="7522057" cy="663710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84482" cy="304200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595101"/>
              <a:ext cx="3484482" cy="304200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4037575" y="0"/>
              <a:ext cx="3484482" cy="304200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4037575" y="3595101"/>
              <a:ext cx="3484482" cy="3042008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74329" y="4148193"/>
              <a:ext cx="1935823" cy="193582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87612" y="2752929"/>
            <a:ext cx="2049726" cy="20497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20139" y="3006469"/>
            <a:ext cx="1542647" cy="15426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20139" y="5591322"/>
            <a:ext cx="1789713" cy="178971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295400" y="2287593"/>
            <a:ext cx="7159400" cy="5711814"/>
            <a:chOff x="0" y="0"/>
            <a:chExt cx="9545867" cy="7615752"/>
          </a:xfrm>
        </p:grpSpPr>
        <p:sp>
          <p:nvSpPr>
            <p:cNvPr id="13" name="TextBox 13"/>
            <p:cNvSpPr txBox="1"/>
            <p:nvPr/>
          </p:nvSpPr>
          <p:spPr>
            <a:xfrm>
              <a:off x="4" y="-9525"/>
              <a:ext cx="9545860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 i="0" spc="210">
                  <a:solidFill>
                    <a:srgbClr val="FFFFFF"/>
                  </a:solidFill>
                  <a:latin typeface="Open Sans"/>
                </a:rPr>
                <a:t>Key Lessons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" y="1921926"/>
              <a:ext cx="9545863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1" i="0" spc="380">
                  <a:solidFill>
                    <a:srgbClr val="FFFFFF"/>
                  </a:solidFill>
                  <a:latin typeface="Open Sans"/>
                </a:rPr>
                <a:t>WHAT WE HAVE LEARNED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110427"/>
              <a:ext cx="9545863" cy="450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5300" lvl="1" indent="-2476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b="0" i="0" spc="30">
                  <a:solidFill>
                    <a:srgbClr val="FFFFFF"/>
                  </a:solidFill>
                  <a:latin typeface="Open Sans"/>
                </a:rPr>
                <a:t>There is no need to drive for immediate perfection</a:t>
              </a:r>
            </a:p>
            <a:p>
              <a:pPr marL="495300" lvl="1" indent="-2476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b="0" i="0" spc="30">
                  <a:solidFill>
                    <a:srgbClr val="FFFFFF"/>
                  </a:solidFill>
                  <a:latin typeface="Open Sans"/>
                </a:rPr>
                <a:t>Fast feedback is essential</a:t>
              </a:r>
            </a:p>
            <a:p>
              <a:pPr marL="495300" lvl="1" indent="-2476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b="0" i="0" spc="30">
                  <a:solidFill>
                    <a:srgbClr val="FFFFFF"/>
                  </a:solidFill>
                  <a:latin typeface="Open Sans"/>
                </a:rPr>
                <a:t>The goal should be obvious</a:t>
              </a:r>
            </a:p>
            <a:p>
              <a:pPr marL="495300" lvl="1" indent="-2476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 b="0" i="0" spc="30">
                  <a:solidFill>
                    <a:srgbClr val="FFFFFF"/>
                  </a:solidFill>
                  <a:latin typeface="Open Sans"/>
                </a:rPr>
                <a:t>Focus on work not on inactive team members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3" y="1028700"/>
            <a:ext cx="9912712" cy="1986912"/>
            <a:chOff x="0" y="0"/>
            <a:chExt cx="13216949" cy="264921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216946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b="1" i="0" spc="210" dirty="0">
                  <a:solidFill>
                    <a:srgbClr val="000000"/>
                  </a:solidFill>
                  <a:latin typeface="Open Sans"/>
                </a:rPr>
                <a:t>Presentation Outline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87216"/>
              <a:ext cx="1321694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b="1" i="0" spc="380">
                  <a:solidFill>
                    <a:srgbClr val="000000"/>
                  </a:solidFill>
                  <a:latin typeface="Open Sans"/>
                </a:rPr>
                <a:t>TODAY'S DISCUSSION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3" y="3245753"/>
            <a:ext cx="11734812" cy="6721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Our Team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What we have built?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Initial Idea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Initial Stakeholders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Problem We're Solving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Change of the Idea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Test of the Solution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How Iterations Helped Us? 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Our Website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spc="35" dirty="0">
                <a:solidFill>
                  <a:srgbClr val="000000"/>
                </a:solidFill>
                <a:latin typeface="Open Sans"/>
              </a:rPr>
              <a:t>The Future of Our Solution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b="0" i="0" spc="35" dirty="0">
                <a:solidFill>
                  <a:srgbClr val="000000"/>
                </a:solidFill>
                <a:latin typeface="Open Sans"/>
              </a:rPr>
              <a:t>Key Lessons</a:t>
            </a:r>
          </a:p>
          <a:p>
            <a:pPr marL="586343" lvl="1" indent="-293172">
              <a:buFont typeface="Arial"/>
              <a:buChar char="•"/>
            </a:pPr>
            <a:r>
              <a:rPr lang="en-US" sz="3300" spc="35" dirty="0">
                <a:solidFill>
                  <a:srgbClr val="000000"/>
                </a:solidFill>
                <a:latin typeface="Open Sans"/>
              </a:rPr>
              <a:t>Contact </a:t>
            </a:r>
            <a:r>
              <a:rPr lang="en-US" sz="3300" spc="35" dirty="0" err="1">
                <a:solidFill>
                  <a:srgbClr val="000000"/>
                </a:solidFill>
                <a:latin typeface="Open Sans"/>
              </a:rPr>
              <a:t>Inforation</a:t>
            </a:r>
            <a:endParaRPr lang="en-US" sz="3300" b="0" i="0" spc="35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5327"/>
              </a:lnSpc>
            </a:pPr>
            <a:endParaRPr lang="en-US" sz="3551" b="0" i="0" spc="35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40000"/>
          </a:blip>
          <a:srcRect l="21920" r="33186"/>
          <a:stretch>
            <a:fillRect/>
          </a:stretch>
        </p:blipFill>
        <p:spPr>
          <a:xfrm>
            <a:off x="12763515" y="1115621"/>
            <a:ext cx="6567976" cy="82296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1646292" y="5230421"/>
            <a:ext cx="2234446" cy="17384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613223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i="0" spc="210">
                <a:solidFill>
                  <a:srgbClr val="FFFFFF"/>
                </a:solidFill>
                <a:latin typeface="Open Sans"/>
              </a:rPr>
              <a:t>Contact Information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0000"/>
          </a:blip>
          <a:srcRect l="10232" r="10232"/>
          <a:stretch>
            <a:fillRect/>
          </a:stretch>
        </p:blipFill>
        <p:spPr>
          <a:xfrm>
            <a:off x="-544607" y="4044900"/>
            <a:ext cx="8095526" cy="67814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433696" y="7261757"/>
            <a:ext cx="2234446" cy="17384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10579210" y="3449755"/>
            <a:ext cx="6353122" cy="8838988"/>
            <a:chOff x="0" y="0"/>
            <a:chExt cx="8470829" cy="11785317"/>
          </a:xfrm>
        </p:grpSpPr>
        <p:sp>
          <p:nvSpPr>
            <p:cNvPr id="6" name="TextBox 6"/>
            <p:cNvSpPr txBox="1"/>
            <p:nvPr/>
          </p:nvSpPr>
          <p:spPr>
            <a:xfrm>
              <a:off x="0" y="809614"/>
              <a:ext cx="8463435" cy="6904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sonya214@icloud.com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igors.tatarinovs@gmail.com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l.rozin@regate.lv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marina.tutarashvili@gmail.com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dinazaka@gmail.com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millennial_2000@mail.ru</a:t>
              </a:r>
            </a:p>
            <a:p>
              <a:pPr algn="r">
                <a:lnSpc>
                  <a:spcPts val="6047"/>
                </a:lnSpc>
              </a:pPr>
              <a:r>
                <a:rPr lang="en-US" sz="2418" b="0" i="0" spc="24">
                  <a:solidFill>
                    <a:srgbClr val="FFFFFF"/>
                  </a:solidFill>
                  <a:latin typeface="Open Sans"/>
                </a:rPr>
                <a:t>boris290700@inbox.lv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8470829" cy="894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2733" b="0" i="0" spc="355">
                  <a:solidFill>
                    <a:srgbClr val="FFFFFF"/>
                  </a:solidFill>
                  <a:latin typeface="Open Sans"/>
                </a:rPr>
                <a:t>EMAIL ADDRESSES</a:t>
              </a:r>
            </a:p>
            <a:p>
              <a:pPr algn="r">
                <a:lnSpc>
                  <a:spcPts val="2514"/>
                </a:lnSpc>
              </a:pPr>
              <a:endParaRPr lang="en-US" sz="2733" b="0" i="0" spc="355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489022"/>
              <a:ext cx="8470829" cy="62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9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204244"/>
              <a:ext cx="8463435" cy="58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26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24559"/>
              <a:ext cx="8470829" cy="62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330534"/>
            <a:ext cx="16392737" cy="1479466"/>
            <a:chOff x="0" y="0"/>
            <a:chExt cx="21856982" cy="19726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21856982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b="0" i="0" spc="416">
                  <a:solidFill>
                    <a:srgbClr val="FFFFFF"/>
                  </a:solidFill>
                  <a:latin typeface="Open Sans"/>
                </a:rPr>
                <a:t>FOR ANY QUESTIONS OR CONCERNS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26928"/>
              <a:ext cx="21856982" cy="84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52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0000"/>
          </a:blip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31643" y="1352550"/>
            <a:ext cx="14224714" cy="75819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4144178" y="3065976"/>
            <a:ext cx="9999645" cy="4155048"/>
            <a:chOff x="0" y="0"/>
            <a:chExt cx="13332859" cy="5540064"/>
          </a:xfrm>
        </p:grpSpPr>
        <p:sp>
          <p:nvSpPr>
            <p:cNvPr id="4" name="TextBox 4"/>
            <p:cNvSpPr txBox="1"/>
            <p:nvPr/>
          </p:nvSpPr>
          <p:spPr>
            <a:xfrm>
              <a:off x="0" y="1322656"/>
              <a:ext cx="13332859" cy="2890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40"/>
                </a:lnSpc>
              </a:pPr>
              <a:r>
                <a:rPr lang="en-US" sz="6500" b="0" i="0" spc="65">
                  <a:solidFill>
                    <a:srgbClr val="000000"/>
                  </a:solidFill>
                  <a:latin typeface="Open Sans"/>
                </a:rPr>
                <a:t>We Will Make Bauska Great Again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33285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1" i="0" spc="380">
                  <a:solidFill>
                    <a:srgbClr val="000000"/>
                  </a:solidFill>
                  <a:latin typeface="Open Sans"/>
                </a:rPr>
                <a:t>PUNCHLINE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74254"/>
              <a:ext cx="13332859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TEAM MBGA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66820" y="2552700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14986734" y="7560457"/>
            <a:ext cx="2234446" cy="17384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1860" y="310660"/>
            <a:ext cx="1476427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i="0" spc="192">
                <a:solidFill>
                  <a:srgbClr val="FFFFFF"/>
                </a:solidFill>
                <a:latin typeface="Open Sans"/>
              </a:rPr>
              <a:t>Meet the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04957" y="4660053"/>
            <a:ext cx="3307186" cy="929278"/>
            <a:chOff x="0" y="-66675"/>
            <a:chExt cx="4409581" cy="12390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4409581" cy="56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SOFIA FOKINA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52220"/>
              <a:ext cx="4409581" cy="520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>
                  <a:solidFill>
                    <a:srgbClr val="FFFFFF"/>
                  </a:solidFill>
                  <a:latin typeface="Open Sans"/>
                </a:rPr>
                <a:t>Project Management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2270" y="1768534"/>
            <a:ext cx="2652560" cy="2652549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l="-5005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43187" y="1768534"/>
            <a:ext cx="2652560" cy="2652549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12598" b="-12598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15013" y="1768534"/>
            <a:ext cx="2652560" cy="2652549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l="-44738" t="-53038" b="-4222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104754" y="1768534"/>
            <a:ext cx="2652560" cy="2652549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t="-16666" b="-1666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5142493" y="4660053"/>
            <a:ext cx="3653946" cy="929278"/>
            <a:chOff x="0" y="-66675"/>
            <a:chExt cx="4871929" cy="123903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4871929" cy="56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IGORS TATARINOVS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52220"/>
              <a:ext cx="4871929" cy="520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 dirty="0">
                  <a:solidFill>
                    <a:srgbClr val="FFFFFF"/>
                  </a:solidFill>
                  <a:latin typeface="Open Sans"/>
                </a:rPr>
                <a:t>Project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77640" y="4660053"/>
            <a:ext cx="4724400" cy="1352471"/>
            <a:chOff x="0" y="-66675"/>
            <a:chExt cx="5197276" cy="180329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5197276" cy="1183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MARINA TUTARAŠVILI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52220"/>
              <a:ext cx="5197276" cy="1084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>
                  <a:solidFill>
                    <a:srgbClr val="FFFFFF"/>
                  </a:solidFill>
                  <a:latin typeface="Open Sans"/>
                </a:rPr>
                <a:t>Design and User Experience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68834" y="4622170"/>
            <a:ext cx="4724400" cy="1352471"/>
            <a:chOff x="0" y="-66675"/>
            <a:chExt cx="5064573" cy="180329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5064573" cy="56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JUDITE ZAKA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2220"/>
              <a:ext cx="5064573" cy="1084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 dirty="0">
                  <a:solidFill>
                    <a:srgbClr val="FFFFFF"/>
                  </a:solidFill>
                  <a:latin typeface="Open Sans"/>
                </a:rPr>
                <a:t>Design and User Experience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817720" y="5955591"/>
            <a:ext cx="2652560" cy="2652549"/>
            <a:chOff x="0" y="0"/>
            <a:chExt cx="6350025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t="-6672" b="-26661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3415453" y="5955591"/>
            <a:ext cx="2652560" cy="2652549"/>
            <a:chOff x="0" y="0"/>
            <a:chExt cx="6350025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t="-6672" b="-46585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159377" y="5955591"/>
            <a:ext cx="2652560" cy="2652549"/>
            <a:chOff x="0" y="0"/>
            <a:chExt cx="6350025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t="-16666" b="-16666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7268557" y="8774853"/>
            <a:ext cx="3750886" cy="929278"/>
            <a:chOff x="0" y="-66675"/>
            <a:chExt cx="5001181" cy="123903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5001181" cy="56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OTABEK KHAMIDOV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52220"/>
              <a:ext cx="5001181" cy="520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>
                  <a:solidFill>
                    <a:srgbClr val="FFFFFF"/>
                  </a:solidFill>
                  <a:latin typeface="Open Sans"/>
                </a:rPr>
                <a:t>Software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593272" y="8774853"/>
            <a:ext cx="4017536" cy="929278"/>
            <a:chOff x="0" y="-66675"/>
            <a:chExt cx="4409581" cy="123903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66675"/>
              <a:ext cx="4409581" cy="1183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BORISS VERBICKIS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652220"/>
              <a:ext cx="4409581" cy="520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>
                  <a:solidFill>
                    <a:srgbClr val="FFFFFF"/>
                  </a:solidFill>
                  <a:latin typeface="Open Sans"/>
                </a:rPr>
                <a:t>Software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095200" y="8774853"/>
            <a:ext cx="5293066" cy="1352471"/>
            <a:chOff x="0" y="-66675"/>
            <a:chExt cx="5912210" cy="1803296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66675"/>
              <a:ext cx="5912210" cy="568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en-US" sz="2416" b="1" i="0" spc="314">
                  <a:solidFill>
                    <a:srgbClr val="FFFFFF"/>
                  </a:solidFill>
                  <a:latin typeface="Open Sans"/>
                </a:rPr>
                <a:t>LEONIDS ROZINS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52220"/>
              <a:ext cx="5912210" cy="1084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197" b="1" i="0" spc="21">
                  <a:solidFill>
                    <a:srgbClr val="FFFFFF"/>
                  </a:solidFill>
                  <a:latin typeface="Open Sans"/>
                </a:rPr>
                <a:t>Customers and Communication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5612" y="3153260"/>
            <a:ext cx="9613688" cy="3980481"/>
            <a:chOff x="0" y="0"/>
            <a:chExt cx="12818251" cy="5307308"/>
          </a:xfrm>
        </p:grpSpPr>
        <p:sp>
          <p:nvSpPr>
            <p:cNvPr id="3" name="TextBox 3"/>
            <p:cNvSpPr txBox="1"/>
            <p:nvPr/>
          </p:nvSpPr>
          <p:spPr>
            <a:xfrm>
              <a:off x="4" y="-247650"/>
              <a:ext cx="12818247" cy="166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920"/>
                </a:lnSpc>
              </a:pPr>
              <a:r>
                <a:rPr lang="en-US" sz="7000" b="1" i="0" spc="210">
                  <a:solidFill>
                    <a:srgbClr val="FFFFFF"/>
                  </a:solidFill>
                  <a:latin typeface="Open Sans"/>
                </a:rPr>
                <a:t>What we have built?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5710"/>
              <a:ext cx="12818251" cy="1155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0"/>
                </a:lnSpc>
              </a:pPr>
              <a:endParaRPr/>
            </a:p>
            <a:p>
              <a:pPr algn="r">
                <a:lnSpc>
                  <a:spcPts val="1900"/>
                </a:lnSpc>
              </a:pPr>
              <a:r>
                <a:rPr lang="en-US" sz="3800" b="1" i="0" spc="1064">
                  <a:solidFill>
                    <a:srgbClr val="FFFFFF"/>
                  </a:solidFill>
                  <a:latin typeface="Open Sans"/>
                </a:rPr>
                <a:t>CONNECTING PLATFORM</a:t>
              </a:r>
            </a:p>
            <a:p>
              <a:pPr algn="r">
                <a:lnSpc>
                  <a:spcPts val="1900"/>
                </a:lnSpc>
              </a:pPr>
              <a:endParaRPr lang="en-US" sz="3800" b="1" i="0" spc="1064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9018"/>
              <a:ext cx="12818251" cy="1558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00"/>
                </a:lnSpc>
              </a:pPr>
              <a:r>
                <a:rPr lang="en-US" sz="3200" b="0" i="0" spc="32">
                  <a:solidFill>
                    <a:srgbClr val="FFFFFF"/>
                  </a:solidFill>
                  <a:latin typeface="Open Sans"/>
                </a:rPr>
                <a:t>Website with voting system for architectual students’ projects of installation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40000"/>
          </a:blip>
          <a:srcRect l="31024" r="31024"/>
          <a:stretch>
            <a:fillRect/>
          </a:stretch>
        </p:blipFill>
        <p:spPr>
          <a:xfrm>
            <a:off x="-235257" y="-341524"/>
            <a:ext cx="6237170" cy="1097004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4884690" y="5170505"/>
            <a:ext cx="2234446" cy="173843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3260"/>
            <a:ext cx="9613688" cy="3980481"/>
            <a:chOff x="0" y="0"/>
            <a:chExt cx="12818251" cy="5307308"/>
          </a:xfrm>
        </p:grpSpPr>
        <p:sp>
          <p:nvSpPr>
            <p:cNvPr id="3" name="TextBox 3"/>
            <p:cNvSpPr txBox="1"/>
            <p:nvPr/>
          </p:nvSpPr>
          <p:spPr>
            <a:xfrm>
              <a:off x="4" y="-247650"/>
              <a:ext cx="12818247" cy="1662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920"/>
                </a:lnSpc>
              </a:pPr>
              <a:r>
                <a:rPr lang="en-US" sz="7000" b="1" i="0" spc="210">
                  <a:solidFill>
                    <a:srgbClr val="FFFFFF"/>
                  </a:solidFill>
                  <a:latin typeface="Open Sans"/>
                </a:rPr>
                <a:t>Initial idea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5710"/>
              <a:ext cx="12818251" cy="1155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00"/>
                </a:lnSpc>
              </a:pPr>
              <a:endParaRPr/>
            </a:p>
            <a:p>
              <a:pPr>
                <a:lnSpc>
                  <a:spcPts val="1900"/>
                </a:lnSpc>
              </a:pPr>
              <a:r>
                <a:rPr lang="en-US" sz="3800" b="1" i="0" spc="1064">
                  <a:solidFill>
                    <a:srgbClr val="FFFFFF"/>
                  </a:solidFill>
                  <a:latin typeface="Open Sans"/>
                </a:rPr>
                <a:t>CONNECTING PLATFORM</a:t>
              </a:r>
            </a:p>
            <a:p>
              <a:pPr>
                <a:lnSpc>
                  <a:spcPts val="1900"/>
                </a:lnSpc>
              </a:pPr>
              <a:endParaRPr lang="en-US" sz="3800" b="1" i="0" spc="1064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9018"/>
              <a:ext cx="12818251" cy="1558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b="0" i="0" spc="32">
                  <a:solidFill>
                    <a:srgbClr val="FFFFFF"/>
                  </a:solidFill>
                  <a:latin typeface="Open Sans"/>
                </a:rPr>
                <a:t>Website with voting system for architectual students’ projects of buildings’ reconstruction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40000"/>
          </a:blip>
          <a:srcRect l="31024" r="31024"/>
          <a:stretch>
            <a:fillRect/>
          </a:stretch>
        </p:blipFill>
        <p:spPr>
          <a:xfrm>
            <a:off x="12463785" y="0"/>
            <a:ext cx="6237170" cy="10970048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1346562" y="5143500"/>
            <a:ext cx="2234446" cy="173843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6708" y="-333242"/>
            <a:ext cx="19215281" cy="10953484"/>
            <a:chOff x="0" y="0"/>
            <a:chExt cx="25620375" cy="146046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rcRect r="34215"/>
            <a:stretch>
              <a:fillRect/>
            </a:stretch>
          </p:blipFill>
          <p:spPr>
            <a:xfrm>
              <a:off x="0" y="0"/>
              <a:ext cx="12810188" cy="1460464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rcRect t="14812" b="14812"/>
            <a:stretch>
              <a:fillRect/>
            </a:stretch>
          </p:blipFill>
          <p:spPr>
            <a:xfrm>
              <a:off x="12810188" y="0"/>
              <a:ext cx="12810188" cy="730232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rcRect t="7059" b="7059"/>
            <a:stretch>
              <a:fillRect/>
            </a:stretch>
          </p:blipFill>
          <p:spPr>
            <a:xfrm>
              <a:off x="12810188" y="7302322"/>
              <a:ext cx="12810188" cy="730232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5A55DF-95EF-CD47-8B3B-7444CAE97649}"/>
              </a:ext>
            </a:extLst>
          </p:cNvPr>
          <p:cNvGrpSpPr/>
          <p:nvPr/>
        </p:nvGrpSpPr>
        <p:grpSpPr>
          <a:xfrm>
            <a:off x="1477325" y="1028700"/>
            <a:ext cx="15781975" cy="8229600"/>
            <a:chOff x="1477325" y="1028700"/>
            <a:chExt cx="15781975" cy="82296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1421" b="1421"/>
            <a:stretch>
              <a:fillRect/>
            </a:stretch>
          </p:blipFill>
          <p:spPr>
            <a:xfrm>
              <a:off x="1477325" y="1028700"/>
              <a:ext cx="15781975" cy="8229600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3030200" y="1028700"/>
              <a:ext cx="4229100" cy="1333500"/>
              <a:chOff x="0" y="0"/>
              <a:chExt cx="5638800" cy="1778000"/>
            </a:xfrm>
          </p:grpSpPr>
          <p:sp>
            <p:nvSpPr>
              <p:cNvPr id="9" name="AutoShape 9"/>
              <p:cNvSpPr/>
              <p:nvPr/>
            </p:nvSpPr>
            <p:spPr>
              <a:xfrm>
                <a:off x="0" y="0"/>
                <a:ext cx="5638800" cy="1778000"/>
              </a:xfrm>
              <a:prstGeom prst="rect">
                <a:avLst/>
              </a:prstGeom>
              <a:solidFill>
                <a:srgbClr val="000000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5735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32749" b="28503"/>
          <a:stretch>
            <a:fillRect/>
          </a:stretch>
        </p:blipFill>
        <p:spPr>
          <a:xfrm>
            <a:off x="-445296" y="-289054"/>
            <a:ext cx="19178592" cy="49416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824568"/>
            <a:ext cx="1473530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i="0" spc="210">
                <a:solidFill>
                  <a:srgbClr val="000000"/>
                </a:solidFill>
                <a:latin typeface="Open Sans"/>
              </a:rPr>
              <a:t>Problem We're Solving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798063"/>
            <a:ext cx="7351465" cy="2623185"/>
            <a:chOff x="0" y="0"/>
            <a:chExt cx="9801953" cy="34975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9801953" cy="1604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HOW WE IDENTIFIED THE PROBLEM?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40255"/>
              <a:ext cx="980195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000000"/>
                  </a:solidFill>
                  <a:latin typeface="Open Sans"/>
                </a:rPr>
                <a:t>Through a visit to Bauska and a visual inspection of the old town.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6498850" y="2362731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8" name="Group 8"/>
          <p:cNvGrpSpPr/>
          <p:nvPr/>
        </p:nvGrpSpPr>
        <p:grpSpPr>
          <a:xfrm>
            <a:off x="9907835" y="5855213"/>
            <a:ext cx="7351465" cy="2566035"/>
            <a:chOff x="0" y="0"/>
            <a:chExt cx="9801953" cy="342138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9801953" cy="765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0" i="0" spc="429">
                  <a:solidFill>
                    <a:srgbClr val="000000"/>
                  </a:solidFill>
                  <a:latin typeface="Open Sans"/>
                </a:rPr>
                <a:t>THE PROBLEM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02055"/>
              <a:ext cx="9801953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30">
                  <a:solidFill>
                    <a:srgbClr val="000000"/>
                  </a:solidFill>
                  <a:latin typeface="Open Sans"/>
                </a:rPr>
                <a:t>Bad shape of Bauska's old town housing. Local residents don't fell that their opinions are considered.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430233"/>
            <a:ext cx="2234446" cy="173843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B20232-B9E9-6A48-8B27-BEFC8028DC70}"/>
              </a:ext>
            </a:extLst>
          </p:cNvPr>
          <p:cNvGrpSpPr/>
          <p:nvPr/>
        </p:nvGrpSpPr>
        <p:grpSpPr>
          <a:xfrm>
            <a:off x="2145923" y="-151456"/>
            <a:ext cx="5948764" cy="9518282"/>
            <a:chOff x="2145923" y="-151456"/>
            <a:chExt cx="5948764" cy="9518282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alphaModFix amt="69000"/>
            </a:blip>
            <a:srcRect l="9858" r="9858"/>
            <a:stretch>
              <a:fillRect/>
            </a:stretch>
          </p:blipFill>
          <p:spPr>
            <a:xfrm>
              <a:off x="2145923" y="-151456"/>
              <a:ext cx="5948764" cy="4936712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2189426" y="5720775"/>
              <a:ext cx="5861758" cy="3646051"/>
              <a:chOff x="0" y="0"/>
              <a:chExt cx="7815677" cy="4861401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7815677" cy="1524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560"/>
                  </a:lnSpc>
                </a:pPr>
                <a:r>
                  <a:rPr lang="en-US" sz="3800" b="1" i="0" spc="380" dirty="0">
                    <a:solidFill>
                      <a:srgbClr val="000000"/>
                    </a:solidFill>
                    <a:latin typeface="Open Sans"/>
                  </a:rPr>
                  <a:t>CHANGE FROM THE FACADES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880076"/>
                <a:ext cx="7815677" cy="29813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500"/>
                  </a:lnSpc>
                </a:pPr>
                <a:r>
                  <a:rPr lang="en-US" sz="3000" b="0" i="0" spc="30">
                    <a:solidFill>
                      <a:srgbClr val="000000"/>
                    </a:solidFill>
                    <a:latin typeface="Open Sans"/>
                  </a:rPr>
                  <a:t>Because architecture students from RTU said that it will be very expensive to repair facades in the whole old city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6FD9C-DB8A-7C43-9186-54086C1E5E50}"/>
              </a:ext>
            </a:extLst>
          </p:cNvPr>
          <p:cNvGrpSpPr/>
          <p:nvPr/>
        </p:nvGrpSpPr>
        <p:grpSpPr>
          <a:xfrm>
            <a:off x="10193313" y="1491675"/>
            <a:ext cx="5948764" cy="8993698"/>
            <a:chOff x="10193313" y="1491675"/>
            <a:chExt cx="5948764" cy="8993698"/>
          </a:xfrm>
        </p:grpSpPr>
        <p:grpSp>
          <p:nvGrpSpPr>
            <p:cNvPr id="4" name="Group 4"/>
            <p:cNvGrpSpPr/>
            <p:nvPr/>
          </p:nvGrpSpPr>
          <p:grpSpPr>
            <a:xfrm>
              <a:off x="10236816" y="1491675"/>
              <a:ext cx="5861758" cy="2503051"/>
              <a:chOff x="0" y="0"/>
              <a:chExt cx="7815677" cy="333740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7815677" cy="15240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560"/>
                  </a:lnSpc>
                </a:pPr>
                <a:r>
                  <a:rPr lang="en-US" sz="3800" b="1" i="0" spc="380">
                    <a:solidFill>
                      <a:srgbClr val="000000"/>
                    </a:solidFill>
                    <a:latin typeface="Open Sans"/>
                  </a:rPr>
                  <a:t>TO INSTALLATIONS IN THE CITY CENTER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880076"/>
                <a:ext cx="7815677" cy="14573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500"/>
                  </a:lnSpc>
                </a:pPr>
                <a:r>
                  <a:rPr lang="en-US" sz="3000" b="0" i="0" spc="30" dirty="0">
                    <a:solidFill>
                      <a:srgbClr val="000000"/>
                    </a:solidFill>
                    <a:latin typeface="Open Sans"/>
                  </a:rPr>
                  <a:t>We came up to the alternative solution of unique installation</a:t>
                </a:r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6000"/>
            </a:blip>
            <a:srcRect l="10537" r="10537"/>
            <a:stretch>
              <a:fillRect/>
            </a:stretch>
          </p:blipFill>
          <p:spPr>
            <a:xfrm>
              <a:off x="10193313" y="5463644"/>
              <a:ext cx="5948764" cy="5021729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5024854" y="7788401"/>
            <a:ext cx="2234446" cy="17384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544</Words>
  <Application>Microsoft Macintosh PowerPoint</Application>
  <PresentationFormat>Custom</PresentationFormat>
  <Paragraphs>119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Open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Riga business school First Year Seminar</dc:title>
  <cp:lastModifiedBy>Marina Tutarašvili</cp:lastModifiedBy>
  <cp:revision>3</cp:revision>
  <dcterms:created xsi:type="dcterms:W3CDTF">2006-08-16T00:00:00Z</dcterms:created>
  <dcterms:modified xsi:type="dcterms:W3CDTF">2019-12-11T08:18:09Z</dcterms:modified>
  <dc:identifier>DADojP2PO3U</dc:identifier>
</cp:coreProperties>
</file>